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0E18A-45FE-4275-B5D4-C56781525A56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D24E4-09F1-4894-A898-223B2EEF8B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9620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D24E4-09F1-4894-A898-223B2EEF8B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5993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eogebramkd.wikispaces.com/%D0%A2%D0%B5%D1%81%D1%82+%D0%B7%D0%B0+%D0%B5%D0%B4%D0%BD%D0%B0%D0%BA%D0%B2%D0%BE%D1%81%D1%82+%D0%BD%D0%B0+%D0%BC%D0%B0%D1%82%D0%B5%D0%BC%D0%B0%D1%82%D0%B8%D1%87%D0%BA%D0%B8+%D0%BE%D1%87%D0%B5%D0%BA%D1%83%D0%B2%D0%B0%D1%9A%D0%B0+%D0%BF%D1%80%D0%B8+%D0%BF%D0%BE%D0%B7%D0%BD%D0%B0%D1%82%D0%B0+%D0%B4%D0%B8%D1%81%D0%BF%D0%B5%D1%80%D0%B7%D0%B8%D1%98%D0%B0+(z-%D0%A2%D0%95%D0%A1%D0%A2)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Тестови за просечна вредност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mk-MK" dirty="0" smtClean="0"/>
              <a:t>Е(</a:t>
            </a:r>
            <a:r>
              <a:rPr lang="en-US" dirty="0" smtClean="0"/>
              <a:t>X) – </a:t>
            </a:r>
            <a:r>
              <a:rPr lang="mk-MK" dirty="0" smtClean="0"/>
              <a:t>математичко очекување</a:t>
            </a:r>
          </a:p>
          <a:p>
            <a:r>
              <a:rPr lang="el-GR" dirty="0" smtClean="0"/>
              <a:t>α</a:t>
            </a:r>
            <a:r>
              <a:rPr lang="mk-MK" dirty="0" smtClean="0"/>
              <a:t> – ниво на значајност</a:t>
            </a:r>
          </a:p>
          <a:p>
            <a:r>
              <a:rPr lang="mk-MK" dirty="0" smtClean="0"/>
              <a:t>Вредноста на </a:t>
            </a:r>
            <a:r>
              <a:rPr lang="en-US" dirty="0" smtClean="0"/>
              <a:t>Z</a:t>
            </a:r>
            <a:r>
              <a:rPr lang="mk-MK" dirty="0" smtClean="0"/>
              <a:t> се пресметува според точките од следнава табела: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29243588"/>
                  </p:ext>
                </p:extLst>
              </p:nvPr>
            </p:nvGraphicFramePr>
            <p:xfrm>
              <a:off x="609600" y="3962400"/>
              <a:ext cx="7924800" cy="1981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9800"/>
                    <a:gridCol w="1143000"/>
                    <a:gridCol w="1143000"/>
                    <a:gridCol w="1143000"/>
                    <a:gridCol w="1219200"/>
                    <a:gridCol w="1066800"/>
                  </a:tblGrid>
                  <a:tr h="9906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mk-MK" dirty="0" smtClean="0"/>
                            <a:t>Ниво на значајност, </a:t>
                          </a:r>
                          <a:r>
                            <a:rPr lang="el-GR" dirty="0" smtClean="0"/>
                            <a:t>α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0,10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0,05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0,01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0,005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0,002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9906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mk-MK" dirty="0" smtClean="0"/>
                            <a:t>Критични вредности,</a:t>
                          </a:r>
                          <a:r>
                            <a:rPr lang="en-US" dirty="0" smtClean="0"/>
                            <a:t/>
                          </a:r>
                          <a:r>
                            <a:rPr lang="mk-MK" dirty="0" smtClean="0"/>
                            <a:t> -</a:t>
                          </a:r>
                          <a:r>
                            <a:rPr lang="en-US" dirty="0" smtClean="0"/>
                            <a:t>Z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l-GR" i="1" smtClean="0">
                                      <a:latin typeface="Cambria Math"/>
                                    </a:rPr>
                                    <m:t>α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dirty="0" smtClean="0"/>
                            <a:t/>
                          </a:r>
                          <a:r>
                            <a:rPr lang="mk-MK" dirty="0" smtClean="0"/>
                            <a:t>и</a:t>
                          </a:r>
                          <a:r>
                            <a:rPr lang="en-US" baseline="0" dirty="0" smtClean="0"/>
                            <a:t> Z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l-GR" i="1" smtClean="0">
                                      <a:latin typeface="Cambria Math"/>
                                    </a:rPr>
                                    <m:t>α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dirty="0" smtClean="0"/>
                            <a:t/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-1,645 </a:t>
                          </a:r>
                          <a:r>
                            <a:rPr lang="mk-MK" dirty="0" smtClean="0"/>
                            <a:t>и</a:t>
                          </a:r>
                          <a:r>
                            <a:rPr lang="mk-MK" baseline="0" dirty="0" smtClean="0"/>
                            <a:t> 1,645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mk-MK" dirty="0" smtClean="0"/>
                            <a:t>-1,96 и 1,96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mk-MK" dirty="0" smtClean="0"/>
                            <a:t>-2,58 и 2,58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mk-MK" dirty="0" smtClean="0"/>
                            <a:t>-2,81 и 2,81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mk-MK" dirty="0" smtClean="0"/>
                            <a:t>-3,08 и 3,08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val="3729243588"/>
                  </p:ext>
                </p:extLst>
              </p:nvPr>
            </p:nvGraphicFramePr>
            <p:xfrm>
              <a:off x="609600" y="3962400"/>
              <a:ext cx="7924800" cy="1981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9800"/>
                    <a:gridCol w="1143000"/>
                    <a:gridCol w="1143000"/>
                    <a:gridCol w="1143000"/>
                    <a:gridCol w="1219200"/>
                    <a:gridCol w="1066800"/>
                  </a:tblGrid>
                  <a:tr h="9906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mk-MK" dirty="0" smtClean="0"/>
                            <a:t>Ниво на значајност, </a:t>
                          </a:r>
                          <a:r>
                            <a:rPr lang="el-GR" dirty="0" smtClean="0"/>
                            <a:t>α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0,10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0,05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0,01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0,005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0,002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990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03704" r="-2581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-1,645 </a:t>
                          </a:r>
                          <a:r>
                            <a:rPr lang="mk-MK" dirty="0" smtClean="0"/>
                            <a:t>и</a:t>
                          </a:r>
                          <a:r>
                            <a:rPr lang="mk-MK" baseline="0" dirty="0" smtClean="0"/>
                            <a:t> 1,645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mk-MK" dirty="0" smtClean="0"/>
                            <a:t>-1,96 и 1,96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mk-MK" dirty="0" smtClean="0"/>
                            <a:t>-2,58 и 2,58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mk-MK" dirty="0" smtClean="0"/>
                            <a:t>-2,81 и 2,81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mk-MK" dirty="0" smtClean="0"/>
                            <a:t>-3,08 и 3,08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xmlns="" val="1496161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Тест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за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математички очекувања при позната дисперзија (z-ТЕСТ)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80834155"/>
              </p:ext>
            </p:extLst>
          </p:nvPr>
        </p:nvGraphicFramePr>
        <p:xfrm>
          <a:off x="457200" y="1828800"/>
          <a:ext cx="8305800" cy="1988820"/>
        </p:xfrm>
        <a:graphic>
          <a:graphicData uri="http://schemas.openxmlformats.org/drawingml/2006/table">
            <a:tbl>
              <a:tblPr/>
              <a:tblGrid>
                <a:gridCol w="8305800"/>
              </a:tblGrid>
              <a:tr h="1752600">
                <a:tc>
                  <a:txBody>
                    <a:bodyPr/>
                    <a:lstStyle/>
                    <a:p>
                      <a:pPr fontAlgn="t"/>
                      <a:r>
                        <a:rPr lang="ru-RU" sz="3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Услови за примена на тестот:</a:t>
                      </a:r>
                      <a:endParaRPr lang="ru-RU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3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Дисперзија е позната;</a:t>
                      </a:r>
                      <a:endParaRPr lang="ru-RU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3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Големината на примерокот е доволно голем(не е помал од 30);</a:t>
                      </a:r>
                      <a:endParaRPr lang="ru-RU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8200" y="4267200"/>
            <a:ext cx="7467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 1 :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мерење на тежината на случајно избрани 100 пакувања какао од 200 грама со стандардно отстапување од 3 грама добиена аритметичка средина е 199.21. Со ниво на значајност 0.05 да се тестира хипотезата дека тежината на пакувањата на одговара на пропишаните стандарди.</a:t>
            </a:r>
          </a:p>
        </p:txBody>
      </p:sp>
    </p:spTree>
    <p:extLst>
      <p:ext uri="{BB962C8B-B14F-4D97-AF65-F5344CB8AC3E}">
        <p14:creationId xmlns:p14="http://schemas.microsoft.com/office/powerpoint/2010/main" xmlns="" val="2503174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mk-MK" dirty="0" smtClean="0"/>
              <a:t>Постапуваме хипотези: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2057399"/>
          </a:xfrm>
        </p:spPr>
        <p:txBody>
          <a:bodyPr numCol="2">
            <a:normAutofit fontScale="92500" lnSpcReduction="10000"/>
          </a:bodyPr>
          <a:lstStyle/>
          <a:p>
            <a:pPr marL="0" indent="0">
              <a:buNone/>
            </a:pPr>
            <a:endParaRPr lang="mk-MK" dirty="0" smtClean="0"/>
          </a:p>
          <a:p>
            <a:r>
              <a:rPr lang="mk-MK" dirty="0" smtClean="0"/>
              <a:t>Нултата Но:</a:t>
            </a:r>
          </a:p>
          <a:p>
            <a:pPr marL="0" indent="0">
              <a:buNone/>
            </a:pPr>
            <a:r>
              <a:rPr lang="mk-MK" dirty="0" smtClean="0"/>
              <a:t>    Е(Х)=200</a:t>
            </a:r>
          </a:p>
          <a:p>
            <a:pPr marL="0" indent="0">
              <a:buNone/>
            </a:pPr>
            <a:endParaRPr lang="mk-MK" dirty="0" smtClean="0"/>
          </a:p>
          <a:p>
            <a:pPr marL="0" indent="0">
              <a:buNone/>
            </a:pPr>
            <a:endParaRPr lang="mk-MK" dirty="0"/>
          </a:p>
          <a:p>
            <a:r>
              <a:rPr lang="mk-MK" dirty="0" smtClean="0"/>
              <a:t>Алтернативна На:</a:t>
            </a:r>
          </a:p>
          <a:p>
            <a:pPr marL="0" indent="0">
              <a:buNone/>
            </a:pPr>
            <a:r>
              <a:rPr lang="mk-MK" dirty="0" smtClean="0"/>
              <a:t>    Е(Х)≠200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41638527"/>
                  </p:ext>
                </p:extLst>
              </p:nvPr>
            </p:nvGraphicFramePr>
            <p:xfrm>
              <a:off x="457200" y="3276600"/>
              <a:ext cx="8229600" cy="26543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86000"/>
                    <a:gridCol w="2971800"/>
                    <a:gridCol w="2971800"/>
                  </a:tblGrid>
                  <a:tr h="111911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mk-MK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Нулта хипотеза Но</a:t>
                          </a:r>
                          <a:endParaRPr lang="en-US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mk-MK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Алтернативна хипотеза На</a:t>
                          </a:r>
                          <a:endParaRPr lang="en-US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mk-MK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Критичен домен</a:t>
                          </a:r>
                          <a:endParaRPr lang="en-US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</a:tr>
                  <a:tr h="1535190">
                    <a:tc>
                      <a:txBody>
                        <a:bodyPr/>
                        <a:lstStyle/>
                        <a:p>
                          <a:endParaRPr lang="mk-MK" dirty="0" smtClean="0"/>
                        </a:p>
                        <a:p>
                          <a:pPr algn="ctr"/>
                          <a:r>
                            <a:rPr lang="mk-MK" dirty="0" smtClean="0"/>
                            <a:t>Е(Х)=220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mk-MK" dirty="0" smtClean="0"/>
                        </a:p>
                        <a:p>
                          <a:pPr algn="ctr"/>
                          <a:r>
                            <a:rPr lang="mk-MK" dirty="0" smtClean="0"/>
                            <a:t>Е(Х)≠220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mk-MK" dirty="0" smtClean="0"/>
                        </a:p>
                        <a:p>
                          <a:pPr algn="ctr"/>
                          <a:r>
                            <a:rPr lang="en-US" dirty="0" smtClean="0"/>
                            <a:t>C=(-∞;-Z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l-GR" i="1" smtClean="0">
                                      <a:latin typeface="Cambria Math"/>
                                    </a:rPr>
                                    <m:t>α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dirty="0" smtClean="0"/>
                            <a:t>) U (Z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l-GR" i="1" smtClean="0">
                                      <a:latin typeface="Cambria Math"/>
                                    </a:rPr>
                                    <m:t>α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b="0" i="0" smtClean="0">
                                  <a:latin typeface="Cambria Math"/>
                                </a:rPr>
                                <m:t>; </m:t>
                              </m:r>
                            </m:oMath>
                          </a14:m>
                          <a:r>
                            <a:rPr lang="en-US" dirty="0" smtClean="0"/>
                            <a:t>+∞)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val="941638527"/>
                  </p:ext>
                </p:extLst>
              </p:nvPr>
            </p:nvGraphicFramePr>
            <p:xfrm>
              <a:off x="457200" y="3276600"/>
              <a:ext cx="8229600" cy="26543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86000"/>
                    <a:gridCol w="2971800"/>
                    <a:gridCol w="2971800"/>
                  </a:tblGrid>
                  <a:tr h="111911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mk-MK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Нулта хипотеза Но</a:t>
                          </a:r>
                          <a:endParaRPr lang="en-US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mk-MK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Алтернативна хипотеза На</a:t>
                          </a:r>
                          <a:endParaRPr lang="en-US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mk-MK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Критичен домен</a:t>
                          </a:r>
                          <a:endParaRPr lang="en-US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</a:tr>
                  <a:tr h="1535190">
                    <a:tc>
                      <a:txBody>
                        <a:bodyPr/>
                        <a:lstStyle/>
                        <a:p>
                          <a:endParaRPr lang="mk-MK" dirty="0" smtClean="0"/>
                        </a:p>
                        <a:p>
                          <a:pPr algn="ctr"/>
                          <a:r>
                            <a:rPr lang="mk-MK" dirty="0" smtClean="0"/>
                            <a:t>Е(Х)=220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mk-MK" dirty="0" smtClean="0"/>
                        </a:p>
                        <a:p>
                          <a:pPr algn="ctr"/>
                          <a:r>
                            <a:rPr lang="mk-MK" dirty="0" smtClean="0"/>
                            <a:t>Е(Х)≠220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76639" t="-750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xmlns="" val="1404957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2514600" cy="5943600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/>
                </a:r>
                <a:r>
                  <a:rPr lang="el-GR" dirty="0" smtClean="0"/>
                  <a:t>α</a:t>
                </a:r>
                <a:r>
                  <a:rPr lang="en-US" sz="2400" dirty="0" smtClean="0"/>
                  <a:t>=0,5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 algn="just">
                  <a:buNone/>
                </a:pPr>
                <a:r>
                  <a:rPr lang="en-US" dirty="0" smtClean="0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</a:rPr>
                          <m:t>α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=</a:t>
                </a:r>
                <a:r>
                  <a:rPr lang="en-US" sz="2400" dirty="0" smtClean="0"/>
                  <a:t>0,025</a:t>
                </a:r>
              </a:p>
              <a:p>
                <a:pPr marL="0" indent="0" algn="just">
                  <a:buNone/>
                </a:pPr>
                <a:endParaRPr lang="en-US" dirty="0"/>
              </a:p>
              <a:p>
                <a:pPr marL="0" indent="0" algn="just">
                  <a:buNone/>
                </a:pPr>
                <a:r>
                  <a:rPr lang="en-US" dirty="0" smtClean="0"/>
                  <a:t>-Z</a:t>
                </a:r>
                <a:r>
                  <a:rPr lang="en-US" sz="1200" dirty="0" smtClean="0"/>
                  <a:t>0,025</a:t>
                </a:r>
                <a:r>
                  <a:rPr lang="en-US" sz="2400" dirty="0" smtClean="0"/>
                  <a:t>=-1,96</a:t>
                </a:r>
              </a:p>
              <a:p>
                <a:pPr marL="0" indent="0" algn="just">
                  <a:buNone/>
                </a:pPr>
                <a:endParaRPr lang="en-US" sz="2400" dirty="0" smtClean="0"/>
              </a:p>
              <a:p>
                <a:pPr marL="0" indent="0" algn="just">
                  <a:buNone/>
                </a:pPr>
                <a:r>
                  <a:rPr lang="en-US" sz="2400" dirty="0" smtClean="0"/>
                  <a:t/>
                </a:r>
                <a:r>
                  <a:rPr lang="en-US" dirty="0" smtClean="0"/>
                  <a:t>Z</a:t>
                </a:r>
                <a:r>
                  <a:rPr lang="en-US" sz="1200" dirty="0" smtClean="0"/>
                  <a:t>0,025</a:t>
                </a:r>
                <a:r>
                  <a:rPr lang="en-US" sz="2400" dirty="0" smtClean="0"/>
                  <a:t>=1,96</a:t>
                </a:r>
                <a:endParaRPr lang="en-US" sz="2400" dirty="0"/>
              </a:p>
              <a:p>
                <a:pPr marL="0" indent="0" algn="just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2514600" cy="5943600"/>
              </a:xfrm>
              <a:blipFill rotWithShape="1">
                <a:blip r:embed="rId2"/>
                <a:stretch>
                  <a:fillRect l="-6053" t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3581400" y="762000"/>
                <a:ext cx="4876800" cy="9091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Z=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199,21−200 </m:t>
                        </m:r>
                      </m:num>
                      <m:den>
                        <m:f>
                          <m:f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800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100</m:t>
                                </m:r>
                              </m:e>
                            </m:rad>
                          </m:den>
                        </m:f>
                      </m:den>
                    </m:f>
                  </m:oMath>
                </a14:m>
                <a:r>
                  <a:rPr lang="en-US" sz="28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/>
                          </a:rPr>
                          <m:t>−0,79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/>
                          </a:rPr>
                          <m:t>0,3</m:t>
                        </m:r>
                      </m:den>
                    </m:f>
                  </m:oMath>
                </a14:m>
                <a:r>
                  <a:rPr lang="en-US" sz="2800" dirty="0" smtClean="0"/>
                  <a:t> = -2,63</a:t>
                </a:r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762000"/>
                <a:ext cx="4876800" cy="909160"/>
              </a:xfrm>
              <a:prstGeom prst="rect">
                <a:avLst/>
              </a:prstGeom>
              <a:blipFill rotWithShape="1">
                <a:blip r:embed="rId3"/>
                <a:stretch>
                  <a:fillRect l="-2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525982" y="2151965"/>
            <a:ext cx="457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ϵ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</a:t>
            </a:r>
          </a:p>
          <a:p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 </a:t>
            </a:r>
            <a:r>
              <a:rPr lang="mk-MK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 отфрла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07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 за математичко очекување при непозната дисперзија (</a:t>
            </a:r>
            <a:r>
              <a:rPr lang="en-US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t-</a:t>
            </a:r>
            <a:r>
              <a:rPr lang="mk-MK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ТЕСТ)</a:t>
            </a:r>
            <a:endParaRPr lang="en-US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92181213"/>
              </p:ext>
            </p:extLst>
          </p:nvPr>
        </p:nvGraphicFramePr>
        <p:xfrm>
          <a:off x="457200" y="1905000"/>
          <a:ext cx="8229600" cy="160020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1600200">
                <a:tc>
                  <a:txBody>
                    <a:bodyPr/>
                    <a:lstStyle/>
                    <a:p>
                      <a:pPr fontAlgn="t"/>
                      <a:r>
                        <a:rPr lang="ru-RU" sz="2400" b="1" dirty="0">
                          <a:effectLst/>
                        </a:rPr>
                        <a:t>Услови за примена на тестот:</a:t>
                      </a:r>
                      <a:endParaRPr lang="ru-RU" sz="2400" dirty="0">
                        <a:effectLst/>
                      </a:endParaRP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2400" b="1" dirty="0">
                          <a:effectLst/>
                        </a:rPr>
                        <a:t>Дисперзија не е позната;</a:t>
                      </a:r>
                      <a:endParaRPr lang="ru-RU" sz="2400" dirty="0">
                        <a:effectLst/>
                      </a:endParaRP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2400" b="1" dirty="0">
                          <a:effectLst/>
                        </a:rPr>
                        <a:t>Обележјето има нормална распределба;</a:t>
                      </a:r>
                      <a:endParaRPr lang="ru-RU" sz="2400" dirty="0">
                        <a:effectLst/>
                      </a:endParaRP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2400" b="1" dirty="0">
                          <a:effectLst/>
                        </a:rPr>
                        <a:t>Обемот на примерокот не е поголем од 30.</a:t>
                      </a:r>
                      <a:endParaRPr lang="ru-RU" sz="2400" dirty="0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8200" y="4419600"/>
            <a:ext cx="7467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 2 :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испитување на временските услови во Лондон случајно се избрани 12 години и врз основа на метеоролошките извештаѕ добиено е дека просечниот број на дождливи денови во текот на годината е 223 со корегирана стандардна девијација 26,19. Со ниво на значајност на тестот 0,1 да се тестира хипотезата дека просечниот број на врнежливи денови е 220 наспроти алтернативната дека е дека е поголем од 220.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2429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Постапуваме хипотези: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52945" y="1828800"/>
            <a:ext cx="8077200" cy="1200329"/>
          </a:xfrm>
          <a:prstGeom prst="rect">
            <a:avLst/>
          </a:prstGeom>
        </p:spPr>
        <p:txBody>
          <a:bodyPr wrap="square" numCol="3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mk-MK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mk-MK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Нултата </a:t>
            </a:r>
            <a:r>
              <a:rPr lang="mk-M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</a:t>
            </a:r>
            <a:r>
              <a:rPr lang="mk-MK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mk-MK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mk-MK" sz="2400" dirty="0" smtClean="0"/>
              <a:t>      </a:t>
            </a:r>
            <a:r>
              <a:rPr lang="mk-MK" sz="2400" dirty="0"/>
              <a:t>Е(Х)=</a:t>
            </a:r>
            <a:r>
              <a:rPr lang="mk-MK" sz="2400" dirty="0" smtClean="0"/>
              <a:t>200</a:t>
            </a:r>
            <a:endParaRPr lang="mk-MK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endParaRPr lang="mk-MK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mk-M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Алтернативна На:</a:t>
            </a:r>
          </a:p>
          <a:p>
            <a:r>
              <a:rPr lang="mk-MK" sz="2400" dirty="0" smtClean="0"/>
              <a:t>      </a:t>
            </a:r>
            <a:r>
              <a:rPr lang="mk-MK" sz="2400" dirty="0"/>
              <a:t>Е(Х)≠200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40784293"/>
              </p:ext>
            </p:extLst>
          </p:nvPr>
        </p:nvGraphicFramePr>
        <p:xfrm>
          <a:off x="457200" y="3276600"/>
          <a:ext cx="8229600" cy="2654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971800"/>
                <a:gridCol w="2971800"/>
              </a:tblGrid>
              <a:tr h="1119110"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Нулта хипотеза Но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Алтернативна хипотеза На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Критичен домен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1535190">
                <a:tc>
                  <a:txBody>
                    <a:bodyPr/>
                    <a:lstStyle/>
                    <a:p>
                      <a:endParaRPr lang="mk-MK" dirty="0" smtClean="0"/>
                    </a:p>
                    <a:p>
                      <a:pPr algn="ctr"/>
                      <a:r>
                        <a:rPr lang="mk-MK" dirty="0" smtClean="0"/>
                        <a:t>Е(Х)≤220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k-MK" dirty="0" smtClean="0"/>
                    </a:p>
                    <a:p>
                      <a:pPr algn="ctr"/>
                      <a:r>
                        <a:rPr lang="mk-MK" dirty="0" smtClean="0"/>
                        <a:t>Е(Х)</a:t>
                      </a:r>
                      <a:r>
                        <a:rPr lang="en-US" dirty="0" smtClean="0"/>
                        <a:t>&gt;</a:t>
                      </a:r>
                      <a:r>
                        <a:rPr lang="mk-MK" dirty="0" smtClean="0"/>
                        <a:t>220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C=</a:t>
                      </a:r>
                      <a:r>
                        <a:rPr lang="en-US" baseline="0" dirty="0" smtClean="0"/>
                        <a:t> (t</a:t>
                      </a:r>
                      <a:r>
                        <a:rPr lang="en-US" sz="1200" baseline="0" dirty="0" smtClean="0"/>
                        <a:t>n-1</a:t>
                      </a:r>
                      <a:r>
                        <a:rPr lang="en-US" baseline="0" dirty="0" smtClean="0"/>
                        <a:t>,</a:t>
                      </a:r>
                      <a:r>
                        <a:rPr lang="el-GR" baseline="0" dirty="0" smtClean="0"/>
                        <a:t>α</a:t>
                      </a:r>
                      <a:r>
                        <a:rPr lang="en-US" baseline="0" dirty="0" smtClean="0"/>
                        <a:t>; +∞)</a:t>
                      </a:r>
                      <a:endParaRPr lang="mk-MK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04576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0" y="609600"/>
                <a:ext cx="5181600" cy="327660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600" dirty="0" smtClean="0"/>
                  <a:t> t</a:t>
                </a:r>
                <a:r>
                  <a:rPr lang="en-US" sz="1600" dirty="0" smtClean="0"/>
                  <a:t>81;0,1</a:t>
                </a:r>
                <a:r>
                  <a:rPr lang="en-US" dirty="0" smtClean="0"/>
                  <a:t> = 1,363</a:t>
                </a:r>
              </a:p>
              <a:p>
                <a:pPr marL="0" indent="0">
                  <a:buNone/>
                </a:pPr>
                <a:r>
                  <a:rPr lang="en-US" dirty="0" smtClean="0"/>
                  <a:t/>
                </a:r>
                <a:r>
                  <a:rPr lang="en-US" sz="3600" dirty="0" smtClean="0"/>
                  <a:t>t</a:t>
                </a:r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223−220 </m:t>
                        </m:r>
                      </m:num>
                      <m:den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26,19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12</m:t>
                                </m:r>
                              </m:e>
                            </m:rad>
                          </m:den>
                        </m:f>
                      </m:den>
                    </m:f>
                  </m:oMath>
                </a14:m>
                <a:r>
                  <a:rPr lang="en-US" dirty="0" smtClean="0"/>
                  <a:t> = 0,397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/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0" y="609600"/>
                <a:ext cx="5181600" cy="3276601"/>
              </a:xfrm>
              <a:blipFill rotWithShape="1">
                <a:blip r:embed="rId2"/>
                <a:stretch>
                  <a:fillRect l="-3529" t="-27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191000" y="3886200"/>
            <a:ext cx="365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 ɇ C</a:t>
            </a:r>
            <a:endParaRPr lang="mk-MK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 </a:t>
            </a:r>
            <a:r>
              <a:rPr lang="mk-MK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се отфрла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474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265</Words>
  <Application>Microsoft Office PowerPoint</Application>
  <PresentationFormat>On-screen Show (4:3)</PresentationFormat>
  <Paragraphs>66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Тестови за просечна вредност </vt:lpstr>
      <vt:lpstr>Тест за математички очекувања при позната дисперзија (z-ТЕСТ) </vt:lpstr>
      <vt:lpstr>Постапуваме хипотези:</vt:lpstr>
      <vt:lpstr>Slide 4</vt:lpstr>
      <vt:lpstr>Тест за математичко очекување при непозната дисперзија (t-ТЕСТ)</vt:lpstr>
      <vt:lpstr>Постапуваме хипотези: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Тестови за просечна вредност </dc:title>
  <dc:creator>user</dc:creator>
  <cp:lastModifiedBy>JANE</cp:lastModifiedBy>
  <cp:revision>9</cp:revision>
  <dcterms:created xsi:type="dcterms:W3CDTF">2006-08-16T00:00:00Z</dcterms:created>
  <dcterms:modified xsi:type="dcterms:W3CDTF">2013-04-23T15:41:13Z</dcterms:modified>
</cp:coreProperties>
</file>